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3" autoAdjust="0"/>
    <p:restoredTop sz="94660"/>
  </p:normalViewPr>
  <p:slideViewPr>
    <p:cSldViewPr>
      <p:cViewPr varScale="1">
        <p:scale>
          <a:sx n="114" d="100"/>
          <a:sy n="114" d="100"/>
        </p:scale>
        <p:origin x="11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65210-2E84-4CBC-98F3-E9E00A8FEC17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90F75-11E6-43EA-A7F8-BBAC6F79AE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294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BA6BE-55F0-4A65-AA80-4BC917E901FC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2B88F-2A56-4A17-BC39-B0D8AE35E3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855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B5329-2179-47B4-940C-5D66E6E8D537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E5DDF-1E52-45BA-9624-ED6EDAC1F2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945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71400-0EB4-4A04-8D36-6A3182EB94E7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A97C6-68EF-42D5-B91D-26701A92EA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934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4CF01-F414-4AD4-9F50-A52D4CC8948D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E02B5-8C73-4DB7-B22E-7DAE17F1F6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851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AEBD3-8A3E-4A0E-A88B-F1EDA36BFC43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3D92C-7B28-4807-BE7F-8385A82CD4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591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5DFC-2E55-456C-9FCB-B988CFA46D18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C7F07-518B-40D2-8C76-D3AA2AB97D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58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6B18A-E6B8-4C8F-87A5-CB6B62283468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9397E-3900-4DC4-AD3D-92C07614B2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093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4025A-C654-41CB-B07A-A30A003698B6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EDE4A-CF4B-4632-BD3E-B9DAF6A2C3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46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E42C-D6E2-4A6C-AF5A-6DC34108DF5B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DC62D-C50F-474B-85EE-5BB50B1F8B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735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58F4-2203-4538-8AE2-21C00B27CA3B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A232A-E9E6-4336-AE4B-B31AC4EFFF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195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0CA1FF-0AAB-4CBA-8884-BA45543BA729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3A8C860-2DD0-4A7F-ACBC-7BD5D6C3EFB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4.jpeg"/><Relationship Id="rId7" Type="http://schemas.openxmlformats.org/officeDocument/2006/relationships/image" Target="../media/image1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0.jpeg"/><Relationship Id="rId5" Type="http://schemas.openxmlformats.org/officeDocument/2006/relationships/image" Target="../media/image26.jpeg"/><Relationship Id="rId10" Type="http://schemas.openxmlformats.org/officeDocument/2006/relationships/image" Target="../media/image29.jpeg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3.png"/><Relationship Id="rId7" Type="http://schemas.openxmlformats.org/officeDocument/2006/relationships/image" Target="../media/image3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44.jpeg"/><Relationship Id="rId3" Type="http://schemas.openxmlformats.org/officeDocument/2006/relationships/image" Target="../media/image25.jpeg"/><Relationship Id="rId7" Type="http://schemas.openxmlformats.org/officeDocument/2006/relationships/image" Target="../media/image40.jpeg"/><Relationship Id="rId12" Type="http://schemas.openxmlformats.org/officeDocument/2006/relationships/image" Target="../media/image4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.jpeg"/><Relationship Id="rId5" Type="http://schemas.openxmlformats.org/officeDocument/2006/relationships/image" Target="../media/image38.jpeg"/><Relationship Id="rId10" Type="http://schemas.openxmlformats.org/officeDocument/2006/relationships/image" Target="../media/image42.jpeg"/><Relationship Id="rId4" Type="http://schemas.openxmlformats.org/officeDocument/2006/relationships/image" Target="../media/image37.png"/><Relationship Id="rId9" Type="http://schemas.openxmlformats.org/officeDocument/2006/relationships/image" Target="../media/image41.jpeg"/><Relationship Id="rId1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23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28.jpeg"/><Relationship Id="rId4" Type="http://schemas.openxmlformats.org/officeDocument/2006/relationships/image" Target="../media/image46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1979613" y="1557338"/>
            <a:ext cx="5257800" cy="31797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 "Овощи, ягоды и фрукты -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витаминные продукты"</a:t>
            </a:r>
          </a:p>
        </p:txBody>
      </p:sp>
      <p:pic>
        <p:nvPicPr>
          <p:cNvPr id="2054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247900"/>
            <a:ext cx="115252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039813"/>
            <a:ext cx="11684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284538"/>
            <a:ext cx="189706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247900"/>
            <a:ext cx="16764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Рисунок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21158">
            <a:off x="7123906" y="1277144"/>
            <a:ext cx="20843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Рисунок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3263900"/>
            <a:ext cx="2195512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473325"/>
            <a:ext cx="177641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071938"/>
            <a:ext cx="14017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391150"/>
            <a:ext cx="1385888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33925"/>
            <a:ext cx="20335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2052638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7" t="20296" r="18860" b="12195"/>
          <a:stretch>
            <a:fillRect/>
          </a:stretch>
        </p:blipFill>
        <p:spPr bwMode="auto">
          <a:xfrm>
            <a:off x="3268663" y="5111750"/>
            <a:ext cx="1531937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Рисунок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4846638"/>
            <a:ext cx="14938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носка-облако 9"/>
          <p:cNvSpPr/>
          <p:nvPr/>
        </p:nvSpPr>
        <p:spPr>
          <a:xfrm flipH="1">
            <a:off x="482600" y="127000"/>
            <a:ext cx="8372475" cy="200025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85750" algn="just" eaLnBrk="0" hangingPunct="0">
              <a:defRPr/>
            </a:pPr>
            <a:endParaRPr lang="ru-RU" alt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5" name="Прямоугольник 10"/>
          <p:cNvSpPr>
            <a:spLocks noChangeArrowheads="1"/>
          </p:cNvSpPr>
          <p:nvPr/>
        </p:nvSpPr>
        <p:spPr bwMode="auto">
          <a:xfrm>
            <a:off x="1476375" y="344488"/>
            <a:ext cx="7378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Ешьте овощи и фрукты-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лучшие продукты.</a:t>
            </a: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спасут от всех болезней -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нет вкусней их и полезней.</a:t>
            </a: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Подружитесь с овощами,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 салатами и щами.</a:t>
            </a: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Витаминов в них не счесть, значит, нужно это есть!</a:t>
            </a: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43438" y="1412875"/>
            <a:ext cx="46037" cy="4603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07950" y="-17463"/>
            <a:ext cx="8928100" cy="198913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Однажды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друзья -  смешарики собрали богатый урожай овощей, ягод и фруктов. И решили они устроить праздник. Каждый приготовил своё любимое блюдо.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Копатыч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пригласил всех к столу.  Друзья ели с аппетитом,  рассуждая о пользе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витаминов. И тут неожиданно Ёжик спросил…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0100"/>
            <a:ext cx="181292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4786313"/>
            <a:ext cx="1670050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013325"/>
            <a:ext cx="20129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Рисунок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1"/>
              </a:clrFrom>
              <a:clrTo>
                <a:srgbClr val="FFFF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5081588"/>
            <a:ext cx="182086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Рисунок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903788"/>
            <a:ext cx="19431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Рисунок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5556250"/>
            <a:ext cx="114141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7" t="20296" r="18860" b="12195"/>
          <a:stretch>
            <a:fillRect/>
          </a:stretch>
        </p:blipFill>
        <p:spPr bwMode="auto">
          <a:xfrm>
            <a:off x="1116013" y="3221038"/>
            <a:ext cx="30749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2087563" y="-100013"/>
            <a:ext cx="7056437" cy="239395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indent="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 витамины? </a:t>
            </a:r>
          </a:p>
          <a:p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проникли в лук,</a:t>
            </a: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молоко и в мандарины,</a:t>
            </a: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черный хлеб, в морковь, в урюк?</a:t>
            </a: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они? Соринки? Мошки?</a:t>
            </a: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Человечки? Паучки?</a:t>
            </a: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598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3721100"/>
            <a:ext cx="31369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ыноска-облако 4"/>
          <p:cNvSpPr/>
          <p:nvPr/>
        </p:nvSpPr>
        <p:spPr>
          <a:xfrm flipH="1">
            <a:off x="3116263" y="1771650"/>
            <a:ext cx="6027737" cy="1655763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indent="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так, то Витамины</a:t>
            </a: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нужны наверняка -</a:t>
            </a: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Съем на полдник мандарины,</a:t>
            </a: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ночь выпью молока! </a:t>
            </a: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altLang="ru-RU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0" y="115888"/>
            <a:ext cx="5651500" cy="165735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indent="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в перце и петрушке,</a:t>
            </a: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Незаметные на взгляд,</a:t>
            </a: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маленькие пушки</a:t>
            </a: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бактериям палят?!</a:t>
            </a: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2801937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4365625"/>
            <a:ext cx="262096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7" t="20296" r="18860" b="12195"/>
          <a:stretch>
            <a:fillRect/>
          </a:stretch>
        </p:blipFill>
        <p:spPr bwMode="auto">
          <a:xfrm>
            <a:off x="2501900" y="4232275"/>
            <a:ext cx="235585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10159" r="9319" b="10927"/>
          <a:stretch>
            <a:fillRect/>
          </a:stretch>
        </p:blipFill>
        <p:spPr bwMode="auto">
          <a:xfrm>
            <a:off x="5508625" y="3160713"/>
            <a:ext cx="3595688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73463"/>
            <a:ext cx="129698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810000"/>
            <a:ext cx="1770062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4918075"/>
            <a:ext cx="20240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Выноска-облако 7"/>
          <p:cNvSpPr/>
          <p:nvPr/>
        </p:nvSpPr>
        <p:spPr>
          <a:xfrm flipH="1">
            <a:off x="1763713" y="-101600"/>
            <a:ext cx="7308850" cy="245110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Прямоугольник 8"/>
          <p:cNvSpPr>
            <a:spLocks noChangeArrowheads="1"/>
          </p:cNvSpPr>
          <p:nvPr/>
        </p:nvSpPr>
        <p:spPr bwMode="auto">
          <a:xfrm>
            <a:off x="2465388" y="144463"/>
            <a:ext cx="662463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Слово «витамины» произошло от латинского</a:t>
            </a:r>
          </a:p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«vita», что означает «жизнь». Уже по этому названию  </a:t>
            </a:r>
          </a:p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видно, что от них зависит здоровье. Ведь витамины участвуют в процессах усвоения всех пищевых веществ. Благодаря им происходят рост и восстановление клеток и  тканей. А вот в каких продуктах живёт каждый витамин       тебе  расскажут друзья.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2428875"/>
            <a:ext cx="239871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2049463"/>
            <a:ext cx="2970212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3071813"/>
            <a:ext cx="56388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197225"/>
            <a:ext cx="1006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3592513"/>
            <a:ext cx="18208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1"/>
              </a:clrFrom>
              <a:clrTo>
                <a:srgbClr val="FFFF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2859088"/>
            <a:ext cx="1560513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3783013"/>
            <a:ext cx="173672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2859088"/>
            <a:ext cx="13255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Рисунок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544763"/>
            <a:ext cx="127793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Волна 16"/>
          <p:cNvSpPr/>
          <p:nvPr/>
        </p:nvSpPr>
        <p:spPr>
          <a:xfrm>
            <a:off x="4960938" y="5732463"/>
            <a:ext cx="4000500" cy="917575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Витамин «А» улучшает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зрение</a:t>
            </a:r>
          </a:p>
        </p:txBody>
      </p:sp>
      <p:pic>
        <p:nvPicPr>
          <p:cNvPr id="7180" name="Рисунок 17"/>
          <p:cNvPicPr>
            <a:picLocks noChangeAspect="1"/>
          </p:cNvPicPr>
          <p:nvPr/>
        </p:nvPicPr>
        <p:blipFill>
          <a:blip r:embed="rId1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3492500"/>
            <a:ext cx="13414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Выноска-облако 18"/>
          <p:cNvSpPr/>
          <p:nvPr/>
        </p:nvSpPr>
        <p:spPr>
          <a:xfrm flipH="1">
            <a:off x="31750" y="1019175"/>
            <a:ext cx="3832225" cy="1476375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indent="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же витамин «А» найти,</a:t>
            </a:r>
            <a:endParaRPr lang="ru-RU" altLang="ru-RU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видеть и расти?</a:t>
            </a:r>
            <a:endParaRPr lang="ru-RU" altLang="ru-RU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3387725" y="-20638"/>
            <a:ext cx="5573713" cy="256540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indent="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и в масле, в жирном сыре.</a:t>
            </a:r>
            <a:endParaRPr lang="ru-RU" altLang="ru-RU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конечно, в рыбьем жире.</a:t>
            </a:r>
            <a:endParaRPr lang="ru-RU" altLang="ru-RU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печенке, и в желтке</a:t>
            </a:r>
            <a:endParaRPr lang="ru-RU" altLang="ru-RU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бывает в молоке.</a:t>
            </a:r>
            <a:endParaRPr lang="ru-RU" altLang="ru-RU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моркови, в абрикосах</a:t>
            </a:r>
            <a:endParaRPr lang="ru-RU" altLang="ru-RU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фруктах, ягодах он есть.</a:t>
            </a:r>
            <a:endParaRPr lang="ru-RU" altLang="ru-RU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нам всех не перечесть.</a:t>
            </a:r>
            <a:endParaRPr lang="ru-RU" altLang="ru-RU" sz="32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071813"/>
            <a:ext cx="5637213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38" y="2103438"/>
            <a:ext cx="2400301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 flipH="1">
            <a:off x="482600" y="127000"/>
            <a:ext cx="8372475" cy="200025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tabLst>
                <a:tab pos="4937125" algn="l"/>
              </a:tabLst>
              <a:defRPr/>
            </a:pPr>
            <a:endParaRPr lang="ru-RU" alt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Прямоугольник 7"/>
          <p:cNvSpPr>
            <a:spLocks noChangeArrowheads="1"/>
          </p:cNvSpPr>
          <p:nvPr/>
        </p:nvSpPr>
        <p:spPr bwMode="auto">
          <a:xfrm>
            <a:off x="2122488" y="260350"/>
            <a:ext cx="67516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9371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49371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49371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49371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49371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9371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Рожь, пшеница и гречиха, печень, дрожжи и сырок,</a:t>
            </a:r>
          </a:p>
          <a:p>
            <a:pPr eaLnBrk="0" hangingPunct="0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Вкусный от яиц желток –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 «В» имеют</a:t>
            </a:r>
          </a:p>
          <a:p>
            <a:pPr eaLnBrk="0" hangingPunct="0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отдать нам их сумеют.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«В» - в наружной части злаков,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hangingPunct="0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он там неодинаков  -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вовсе не беда,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hangingPunct="0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«В» там есть всегда.</a:t>
            </a: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13" descr="PICT22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0D1CC"/>
              </a:clrFrom>
              <a:clrTo>
                <a:srgbClr val="D0D1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3182938"/>
            <a:ext cx="15875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5" descr="11-45-2b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BEDEC"/>
              </a:clrFrom>
              <a:clrTo>
                <a:srgbClr val="EBED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2997200"/>
            <a:ext cx="137636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90852">
            <a:off x="3719513" y="2674938"/>
            <a:ext cx="1992312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4530">
            <a:off x="4384675" y="3438525"/>
            <a:ext cx="12477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12"/>
          <p:cNvPicPr>
            <a:picLocks noChangeAspect="1"/>
          </p:cNvPicPr>
          <p:nvPr/>
        </p:nvPicPr>
        <p:blipFill>
          <a:blip r:embed="rId8">
            <a:clrChange>
              <a:clrFrom>
                <a:srgbClr val="EAE9EE"/>
              </a:clrFrom>
              <a:clrTo>
                <a:srgbClr val="EAE9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3562350"/>
            <a:ext cx="12065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Рисунок 1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143125"/>
            <a:ext cx="2411412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Волна 14"/>
          <p:cNvSpPr/>
          <p:nvPr/>
        </p:nvSpPr>
        <p:spPr>
          <a:xfrm>
            <a:off x="4152900" y="5805488"/>
            <a:ext cx="4892675" cy="1000125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Витамин «В» заботится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пищеварении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38" y="2103438"/>
            <a:ext cx="2400301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176588"/>
            <a:ext cx="5637213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-облако 3"/>
          <p:cNvSpPr/>
          <p:nvPr/>
        </p:nvSpPr>
        <p:spPr>
          <a:xfrm flipH="1">
            <a:off x="482600" y="127000"/>
            <a:ext cx="8372475" cy="200025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tabLst>
                <a:tab pos="4937125" algn="l"/>
              </a:tabLst>
              <a:defRPr/>
            </a:pPr>
            <a:endParaRPr lang="ru-RU" alt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1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446338"/>
            <a:ext cx="237172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1331913" y="260350"/>
            <a:ext cx="70945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вот «С» едим со щами,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плодами, овощами,</a:t>
            </a: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 капусте и в шпинате,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шиповнике, в томате,</a:t>
            </a: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Лук, редиска, репа, брюква,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укроп, петрушка, клюква,</a:t>
            </a: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лимон, и апельсин -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у, во всем мы «С» едим!</a:t>
            </a:r>
            <a:endParaRPr lang="ru-RU" altLang="ru-RU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3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3700463"/>
            <a:ext cx="912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3090863"/>
            <a:ext cx="120967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Рисунок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454400"/>
            <a:ext cx="127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Рисунок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109913"/>
            <a:ext cx="8667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Рисунок 1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3176588"/>
            <a:ext cx="102076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Рисунок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3878263"/>
            <a:ext cx="7524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Рисунок 1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2636838"/>
            <a:ext cx="1619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Рисунок 1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3409950"/>
            <a:ext cx="7096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Рисунок 14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3759200"/>
            <a:ext cx="85883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Рисунок 15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3963988"/>
            <a:ext cx="9382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Волна 17"/>
          <p:cNvSpPr/>
          <p:nvPr/>
        </p:nvSpPr>
        <p:spPr>
          <a:xfrm>
            <a:off x="4030663" y="5516563"/>
            <a:ext cx="5078412" cy="1214437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Витамин «С» повышает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опротивляемость организма к болезням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176588"/>
            <a:ext cx="5637213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38" y="2103438"/>
            <a:ext cx="2400301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-облако 3"/>
          <p:cNvSpPr/>
          <p:nvPr/>
        </p:nvSpPr>
        <p:spPr>
          <a:xfrm flipH="1">
            <a:off x="482600" y="127000"/>
            <a:ext cx="8372475" cy="200025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85750" algn="just" eaLnBrk="0" hangingPunct="0">
              <a:defRPr/>
            </a:pPr>
            <a:endParaRPr lang="ru-RU" alt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1258888" y="258763"/>
            <a:ext cx="70580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«Д» – полезный витамин вам, друзья, необходим!</a:t>
            </a: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морскую рыбу ест,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силён, как Геркулес!</a:t>
            </a: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рыбий жир полюбишь,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илачом тогда ты будешь.</a:t>
            </a: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 сметане и в яйце,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масле, сыре, молоке.</a:t>
            </a:r>
            <a:endParaRPr lang="ru-RU" altLang="ru-RU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3687763"/>
            <a:ext cx="154463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2997200"/>
            <a:ext cx="1325562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2751138"/>
            <a:ext cx="1458913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9"/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3059113"/>
            <a:ext cx="13398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Рисунок 10"/>
          <p:cNvPicPr>
            <a:picLocks noChangeAspect="1"/>
          </p:cNvPicPr>
          <p:nvPr/>
        </p:nvPicPr>
        <p:blipFill>
          <a:blip r:embed="rId8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22663"/>
            <a:ext cx="974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Волна 11"/>
          <p:cNvSpPr/>
          <p:nvPr/>
        </p:nvSpPr>
        <p:spPr>
          <a:xfrm>
            <a:off x="4030663" y="5876925"/>
            <a:ext cx="5078412" cy="854075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Витамин «Д» укрепляет кости</a:t>
            </a:r>
          </a:p>
        </p:txBody>
      </p:sp>
      <p:pic>
        <p:nvPicPr>
          <p:cNvPr id="10252" name="Рисунок 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998663"/>
            <a:ext cx="21145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447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Администратор</cp:lastModifiedBy>
  <cp:revision>51</cp:revision>
  <dcterms:created xsi:type="dcterms:W3CDTF">2014-03-17T17:01:42Z</dcterms:created>
  <dcterms:modified xsi:type="dcterms:W3CDTF">2016-11-30T12:48:53Z</dcterms:modified>
</cp:coreProperties>
</file>